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82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7256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4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8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2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3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5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3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40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1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5C65-C21A-43FF-8D7B-FFE0B82FF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1791-37ED-488D-AF66-786797D1B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C55C65-C21A-43FF-8D7B-FFE0B82FFBA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3/18/2025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F4E1791-37ED-488D-AF66-786797D1B1A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97864DDC-82C1-B72E-3B4D-2D57D603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/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pic>
        <p:nvPicPr>
          <p:cNvPr id="1026" name="Picture 2" descr="yeka prosperity – Prosperity">
            <a:extLst>
              <a:ext uri="{FF2B5EF4-FFF2-40B4-BE49-F238E27FC236}">
                <a16:creationId xmlns:a16="http://schemas.microsoft.com/office/drawing/2014/main" id="{F2117071-958B-EE77-C86C-55969397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0"/>
            <a:ext cx="1657350" cy="16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3200BC-8600-CBBB-083B-1A93C78D6FFF}"/>
              </a:ext>
            </a:extLst>
          </p:cNvPr>
          <p:cNvSpPr/>
          <p:nvPr/>
        </p:nvSpPr>
        <p:spPr>
          <a:xfrm>
            <a:off x="4400831" y="3748246"/>
            <a:ext cx="7077396" cy="13952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500"/>
              </a:spcAft>
            </a:pPr>
            <a:r>
              <a:rPr lang="am-ET" sz="2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 (Connected)" panose="02000000000000000000" pitchFamily="2" charset="0"/>
                <a:ea typeface="Abyssinica SIL (Connected)" panose="02000000000000000000" pitchFamily="2" charset="0"/>
                <a:cs typeface="Abyssinica SIL (Connected)" panose="02000000000000000000" pitchFamily="2" charset="0"/>
              </a:rPr>
              <a:t>መጋቢት 2017</a:t>
            </a:r>
          </a:p>
          <a:p>
            <a:pPr algn="ctr">
              <a:lnSpc>
                <a:spcPct val="150000"/>
              </a:lnSpc>
              <a:spcAft>
                <a:spcPts val="500"/>
              </a:spcAft>
            </a:pPr>
            <a:r>
              <a:rPr lang="am-ET" sz="2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yssinica SIL (Connected)" panose="02000000000000000000" pitchFamily="2" charset="0"/>
                <a:ea typeface="Abyssinica SIL (Connected)" panose="02000000000000000000" pitchFamily="2" charset="0"/>
                <a:cs typeface="Abyssinica SIL (Connected)" panose="02000000000000000000" pitchFamily="2" charset="0"/>
              </a:rPr>
              <a:t>አዲስ አበባ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14252"/>
            <a:ext cx="5299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m-ET" sz="60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ፓናል ውይይት ሰነድ</a:t>
            </a:r>
            <a:endParaRPr lang="en-US" sz="6000" b="1" dirty="0">
              <a:solidFill>
                <a:srgbClr val="6547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wer Geez Unicode1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675" y="1724086"/>
            <a:ext cx="6452250" cy="184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ብልፅግና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ብሄራዊነት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ገዥ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ትርክቱ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እንዲሆን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ለምን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ፈለገ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482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34506-BFBA-CE16-476C-EF9C80055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23CE638F-1687-1026-B4BD-A73F6CB5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F9439386-6F6E-115D-0263-7CDF300FA52A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66" y="95036"/>
            <a:ext cx="8819534" cy="47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ገዥ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ትርክታችንን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እንዴት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መገንባት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ይቻላል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ገዥ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ትርክትን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በአስተማሪ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ትላንት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ላይ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መገንባት</a:t>
            </a:r>
            <a:endParaRPr lang="am-ET" sz="2000" b="1" dirty="0"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አርበኝነትን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ለብሄራዊነት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መጠቀም</a:t>
            </a:r>
            <a:endParaRPr lang="am-ET" sz="2000" b="1" dirty="0">
              <a:solidFill>
                <a:srgbClr val="7030A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የብሄራዊነት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አዕማድ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የሚባሉትን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ከልብ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በማመንና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በመተግበር</a:t>
            </a:r>
            <a:endParaRPr lang="am-ET" sz="2000" b="1" dirty="0">
              <a:solidFill>
                <a:srgbClr val="C0000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የተናጠል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ትርክቶችን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በመገዳደር</a:t>
            </a:r>
            <a:endParaRPr lang="am-ET" sz="2000" b="1" dirty="0">
              <a:solidFill>
                <a:srgbClr val="0070C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እዝበኝነትን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በፅናት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በመዋጋት</a:t>
            </a:r>
            <a:endParaRPr lang="am-ET" sz="2000" b="1" dirty="0">
              <a:solidFill>
                <a:srgbClr val="00B05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የጥላቻ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ፕሮፖጋንዳ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የሴራ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ትንታኔ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መዋጋት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ብሄራዊ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ነጠላ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አግላይ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አይደለም</a:t>
            </a:r>
            <a:endParaRPr lang="am-ET" sz="2000" b="1" dirty="0">
              <a:solidFill>
                <a:srgbClr val="0070C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የሀገርን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የወገንን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ደህንነት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ክብር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በተመለከተ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ከቶ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የማይደራደሩበት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በእውነተኛ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ህዝባዊ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ፍቅር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ላይ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የቆመ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ስብዕና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am-ET" sz="2000" b="1" dirty="0">
              <a:solidFill>
                <a:srgbClr val="7030A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ለሀገር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ክብር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ሉዓላዊነት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ነፃነት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እድገትና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ብልፅግና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ሲሉ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ላቅ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ያለ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መስዋትነት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መክፈል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6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am-ET" sz="2000" b="1" dirty="0"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በመሆኑም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ዓርበኝነት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ስንል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ለሀገር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ለህዝብ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ታማኝነት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ሀገርና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ህዝብን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መውደድ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ለሀገር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ለህዝብ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መቅናት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መስጠት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ማለት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eherawinet endt engenba">
            <a:hlinkClick r:id="" action="ppaction://media"/>
            <a:extLst>
              <a:ext uri="{FF2B5EF4-FFF2-40B4-BE49-F238E27FC236}">
                <a16:creationId xmlns:a16="http://schemas.microsoft.com/office/drawing/2014/main" id="{2B47FA94-32E9-7648-138A-D45BB632FD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4658" y="0"/>
            <a:ext cx="2969342" cy="19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34506-BFBA-CE16-476C-EF9C80055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23CE638F-1687-1026-B4BD-A73F6CB5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F9439386-6F6E-115D-0263-7CDF300FA52A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111" y="0"/>
            <a:ext cx="8746437" cy="459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አርበኝነት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በኢትዮጵያ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ሁለት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ምዕራፎች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አሉት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እነርሱም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ተዋጊ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am-E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የመጀመሪያ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ምእራፍ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ሀገርን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ከውጪ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ወራሪ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መካከል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ሉዓላዊነቷን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ማስከበር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ነፃነቷን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ማስጠበቅ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የብሄራዊ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am-E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አርበኝነት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ይህ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ሁለተኛው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ረጅሙ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የዓርበኝነት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ምእራፍ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endParaRPr lang="am-ET" sz="2000" b="1" dirty="0"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ውስጣዊ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ልዩነቶችን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በማጥበብ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endParaRPr lang="am-ET" sz="2000" b="1" dirty="0">
              <a:solidFill>
                <a:srgbClr val="0070C0"/>
              </a:solidFill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የህዝቦችን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እኩልነት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ፍትሃዊነት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am-ET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መረጋገጥ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ይህ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የአርበኝነት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ምእራፍ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በፓርቲያችን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ድል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አድራጊነት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የሚጠናቀቅበት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ምእራፍ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9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39AE-84B6-89D7-6952-BA2640FE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063C833F-606E-AD35-E4EB-C64820D5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D977802F-C03A-319D-687B-B2D12432911E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pic>
        <p:nvPicPr>
          <p:cNvPr id="2050" name="Picture 2" descr="Yene Ethiopia - ''አርበኝነት ጦረኝነት ብቻ አይደለም፤በስራ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8029" cy="2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4857" y="146910"/>
            <a:ext cx="5500841" cy="325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ብሄራዊ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ትርክትን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ለማስረፅ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400" b="1" dirty="0"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የምጠቀምባቸው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መንገዶች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በስትራቴጂ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የሚመራ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የሚድያ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አካሄድን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በጥብቅ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ዲስፒልን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ተግባራዊ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ማድረግ</a:t>
            </a:r>
            <a:endParaRPr lang="am-ET" sz="2800" b="1" dirty="0">
              <a:solidFill>
                <a:srgbClr val="7030A0"/>
              </a:solidFill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ተግባራዊ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ተምሳሌትን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ስራ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ላይ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ማዋል</a:t>
            </a:r>
            <a:endParaRPr lang="am-ET" sz="2800" b="1" dirty="0">
              <a:latin typeface="Power Geez Unicode1" panose="00000400000000000000" pitchFamily="2" charset="0"/>
              <a:ea typeface="MingLiU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የትውልድ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ልማት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መገንቢያ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አድረጎ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መስራት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9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83A85-B572-F9E2-8FC6-5B30B4D4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B5BF0D00-9983-172C-E940-39262182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829CB814-B9DA-7CD5-77B5-05A30905C4EA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pic>
        <p:nvPicPr>
          <p:cNvPr id="2050" name="Picture 2" descr="Yene Ethiopia - ''አርበኝነት ጦረኝነት ብቻ አይደለም፤በስራ ...">
            <a:extLst>
              <a:ext uri="{FF2B5EF4-FFF2-40B4-BE49-F238E27FC236}">
                <a16:creationId xmlns:a16="http://schemas.microsoft.com/office/drawing/2014/main" id="{E7BB7E81-E349-40F2-3A12-AD5CC0ED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56" y="3134258"/>
            <a:ext cx="2637840" cy="19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D266A-30B8-49EC-B28B-F51418073408}"/>
              </a:ext>
            </a:extLst>
          </p:cNvPr>
          <p:cNvSpPr/>
          <p:nvPr/>
        </p:nvSpPr>
        <p:spPr>
          <a:xfrm>
            <a:off x="926711" y="3013966"/>
            <a:ext cx="5500841" cy="89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m-ET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አመሰግ ናለሁ!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20659017">
            <a:off x="-29455" y="1663967"/>
            <a:ext cx="7247497" cy="780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70C0"/>
                </a:solidFill>
                <a:latin typeface="Power Geez Unicode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ሁለንተናዊ</a:t>
            </a:r>
            <a:r>
              <a:rPr lang="en-US" sz="4400" b="1" dirty="0">
                <a:solidFill>
                  <a:srgbClr val="0070C0"/>
                </a:solidFill>
                <a:latin typeface="Power Geez Unicode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Power Geez Unicode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ተምሳሌት</a:t>
            </a:r>
            <a:r>
              <a:rPr lang="en-US" sz="4400" b="1" dirty="0">
                <a:solidFill>
                  <a:srgbClr val="0070C0"/>
                </a:solidFill>
                <a:latin typeface="Power Geez Unicode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Power Geez Unicode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መሆን</a:t>
            </a:r>
            <a:r>
              <a:rPr lang="en-US" sz="4400" b="1" dirty="0">
                <a:solidFill>
                  <a:srgbClr val="0070C0"/>
                </a:solidFill>
                <a:latin typeface="Power Geez Unicode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A7A6C-3205-B5F7-4D43-A2F6ABF1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C5A64D44-61D4-742C-3F78-9CBA7D4A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780B3428-91FD-AB94-A034-FD6920B89222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2" name="Google Shape;284;p20"/>
          <p:cNvSpPr txBox="1">
            <a:spLocks/>
          </p:cNvSpPr>
          <p:nvPr/>
        </p:nvSpPr>
        <p:spPr>
          <a:xfrm>
            <a:off x="81210" y="0"/>
            <a:ext cx="8229600" cy="606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ትርክት</a:t>
            </a:r>
            <a:r>
              <a:rPr lang="am-E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ምንድ</a:t>
            </a:r>
            <a:r>
              <a:rPr lang="am-E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ነው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am-E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070" y="1485495"/>
            <a:ext cx="7603434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የወል</a:t>
            </a:r>
            <a:r>
              <a:rPr lang="en-US" sz="22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ወይም</a:t>
            </a:r>
            <a:r>
              <a:rPr lang="en-US" sz="22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የጋራ</a:t>
            </a:r>
            <a:r>
              <a:rPr lang="en-US" sz="22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 err="1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የሚለው</a:t>
            </a:r>
            <a:r>
              <a:rPr lang="en-US" sz="22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ቃል</a:t>
            </a:r>
            <a:r>
              <a:rPr lang="en-US" sz="2200" b="1" dirty="0">
                <a:solidFill>
                  <a:srgbClr val="654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200" b="1" dirty="0">
              <a:solidFill>
                <a:srgbClr val="6547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የአንድን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ማህበረሰብ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ወይም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ህዝብ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የወል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ማንነት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ለመግለፅ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የሚያገለግሉ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በቅደም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ተከተል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የተሰነዱ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እና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በማህበረሰቡ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ባህልና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ምግባር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በሰፊው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ተቀባይነት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ያገኙ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ታሪካዊ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እና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ነባራዊ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ክስተቶች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ቁሳዊና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ኢ-</a:t>
            </a: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ቁሳዊ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ቱርፋቶች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እና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እሴቶች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ማለት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ነው</a:t>
            </a:r>
            <a:endParaRPr lang="am-ET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F88A5-F443-97FA-4D36-5D19B55E7F47}"/>
              </a:ext>
            </a:extLst>
          </p:cNvPr>
          <p:cNvSpPr txBox="1"/>
          <p:nvPr/>
        </p:nvSpPr>
        <p:spPr>
          <a:xfrm>
            <a:off x="375202" y="950015"/>
            <a:ext cx="4984474" cy="5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ትርክት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ማለት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3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66645-A4D3-3EC9-070F-FF741BEC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50DF1161-4251-87A5-7CEF-26BD0394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2CB11E13-3B25-4C02-AF22-E0DC97BC6338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1FC1E-65DE-49B5-3F5C-5F1B4344109F}"/>
              </a:ext>
            </a:extLst>
          </p:cNvPr>
          <p:cNvSpPr/>
          <p:nvPr/>
        </p:nvSpPr>
        <p:spPr>
          <a:xfrm>
            <a:off x="1152938" y="671018"/>
            <a:ext cx="7166114" cy="189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ታሪካዊ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ክስተቶችን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ባህላዊ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፤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ኢኮኖሚያዊና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የፖለቲካ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ተሞክሮዎችን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ተንተርሰው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ከአንድ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ትውልድ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ወደ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ሌላ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ትውልድ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በሀገር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እና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ማንነት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ግንባታ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ሂደት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በተለያዩ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የማህበራዊ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ወኪሎች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73632-6466-86C0-3E2C-42B51EC91973}"/>
              </a:ext>
            </a:extLst>
          </p:cNvPr>
          <p:cNvSpPr txBox="1"/>
          <p:nvPr/>
        </p:nvSpPr>
        <p:spPr>
          <a:xfrm>
            <a:off x="484532" y="0"/>
            <a:ext cx="4984474" cy="671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ትርክቶች</a:t>
            </a:r>
            <a:endParaRPr lang="am-E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2C309-4DD6-5FD4-56D7-E92EF8BE0073}"/>
              </a:ext>
            </a:extLst>
          </p:cNvPr>
          <p:cNvSpPr txBox="1"/>
          <p:nvPr/>
        </p:nvSpPr>
        <p:spPr>
          <a:xfrm>
            <a:off x="2511287" y="2571428"/>
            <a:ext cx="5337313" cy="235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ትምህርት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ማህበረሰብ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መገናኛ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ብዝኁኃን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ቤተሰብ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ፖለቲካ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ድርጅቶች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እና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ሌሎች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አካላት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መካከል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ይተላለፋሉ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98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6D59-7676-64C4-EDED-AD250C3EC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F8AD6ECD-FC7C-6FB4-3392-8A016269F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63025FA6-FAE5-0DF9-47C7-E3677130E08C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132" y="-119021"/>
            <a:ext cx="8957293" cy="369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የገዢ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ትርክት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ግንባታ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ፓርቲያችን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በአንድ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በኩል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ጠንካራ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ሀገር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የመገንባት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በሌላ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በኩል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ደግሞ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የሀገራችንን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ህዝቦች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ህይወት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የሚለውጥ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ሀሴት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መፍጠርን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ያነገበ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8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 </a:t>
            </a:r>
            <a:endParaRPr lang="am-ET" sz="1800" b="1" dirty="0"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እንደ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ሀገር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ለዘመናት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የቆየ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አካሄዳችን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ከእዳ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ወደ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ሌላ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እዳ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የሚወስድ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ተመሳሳይነት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ለውጥ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አዙሪት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 </a:t>
            </a:r>
            <a:endParaRPr lang="am-ET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ያልተለወጠ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የፖለቲካ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ባህላችን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እሴት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ለማፍራት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ከእዳ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ተሻግረን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ወደ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ምንዳ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መንደርደር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እንዳንችል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አድርጎናል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፡፡ </a:t>
            </a:r>
            <a:endParaRPr lang="am-ET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ፓርቲያችን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ብልፅግና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ባለፉት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የለውጥ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አመታት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በፖለቲካ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ባህላችን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ውስጥ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ለውጥ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ማምጣት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የሚያስችል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አዲስ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የፖለቲካ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አካሄድን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ተክቷል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፡፡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68BF8-389E-43A8-7265-6CCF96B5E7E1}"/>
              </a:ext>
            </a:extLst>
          </p:cNvPr>
          <p:cNvSpPr txBox="1"/>
          <p:nvPr/>
        </p:nvSpPr>
        <p:spPr>
          <a:xfrm>
            <a:off x="1178268" y="3572887"/>
            <a:ext cx="7848600" cy="87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የመጀመሪያው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ህዝብን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አስተባብሮ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የጋራ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አላማን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የሚፈጥር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ሀገራዊ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ገዢ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ትርክት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መፍጠር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ሲሆን</a:t>
            </a:r>
            <a:endParaRPr lang="am-ET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ሁለተኛው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ይህንን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ዓላማ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ለማስፈፀም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የሚያስችል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ስነ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ስርኣት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ነው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፡፡ </a:t>
            </a:r>
            <a:endParaRPr lang="am-ET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0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0F662-4680-AE42-1558-7184E9F75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CC9AC620-04F4-A277-3ECB-68CEDD6F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D8CB12CE-3171-C4A2-3FA6-5D186A272A35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ADCDB-BCF3-6EA1-173A-2696B4A7869F}"/>
              </a:ext>
            </a:extLst>
          </p:cNvPr>
          <p:cNvSpPr txBox="1"/>
          <p:nvPr/>
        </p:nvSpPr>
        <p:spPr>
          <a:xfrm>
            <a:off x="415307" y="-94114"/>
            <a:ext cx="8728693" cy="254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በመሆኑም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ባሳለፍናቸው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አመታት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የሰራናቸውን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ሀገራዊ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ዕዳን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የሚቀንሱ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ድሎችን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በማጠናከር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ጉድለቶቻችንን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በማረም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ድሎቻችንን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በማስቀጠል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ለዘመናት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የተከማቹ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አገራዊ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ዕዳዎቻችን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በማራገፍ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m-E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ወቅቱ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የሚፈልገውን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የአርበኝነት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ምእራፍ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ማስጀመር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አለብን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4F95A-02EF-E66A-1BBA-1C8F24FBD175}"/>
              </a:ext>
            </a:extLst>
          </p:cNvPr>
          <p:cNvSpPr txBox="1"/>
          <p:nvPr/>
        </p:nvSpPr>
        <p:spPr>
          <a:xfrm>
            <a:off x="415307" y="2541850"/>
            <a:ext cx="7963380" cy="2521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ትርክት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በሰው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ልጆች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ታሪክ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ውስጥ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በእውነት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ስለተደረጉ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ነገሮች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በማስረጃና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በመረጃ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ተመሳክሮ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ቅደም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ተከተል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የሚቀርብ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ትረካ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endParaRPr lang="am-ET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በአጠቃላይ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ታሪክ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ከየት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እንዴት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እንደመጣን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የሚገልፅልን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የትናንትን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ትረካ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ብቻ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ሳይሆን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የዛሬውን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ለመረዳት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የሚያግዝ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ትምህርት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ገበታ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</a:p>
        </p:txBody>
      </p:sp>
    </p:spTree>
    <p:extLst>
      <p:ext uri="{BB962C8B-B14F-4D97-AF65-F5344CB8AC3E}">
        <p14:creationId xmlns:p14="http://schemas.microsoft.com/office/powerpoint/2010/main" val="281792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BEB7-E9AF-65C3-A6F9-39581A93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7F99F5A7-225C-7447-3BBE-8386828D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61E05F7F-A5CB-40E6-20D8-8E8E29570877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302" y="146910"/>
            <a:ext cx="5450812" cy="392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Power Geez Unicode1" panose="00000400000000000000" pitchFamily="2" charset="0"/>
              </a:rPr>
              <a:t>ተረክ</a:t>
            </a:r>
            <a:endParaRPr lang="en-US" sz="2400" dirty="0">
              <a:solidFill>
                <a:srgbClr val="FF0000"/>
              </a:solidFill>
              <a:latin typeface="Power Geez Unicode1" panose="000004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ተረክ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ግን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ስለ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አንድ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ታሪክ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ገጠመኝ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ኩነት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ድርጊት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ሃሳብ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የሚነገር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ፈጠራ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የታከለበት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ትረካ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፡፡</a:t>
            </a:r>
            <a:endParaRPr lang="am-E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Power Geez Unicode1" panose="00000400000000000000" pitchFamily="2" charset="0"/>
              </a:rPr>
              <a:t>ታሪክ</a:t>
            </a:r>
            <a:endParaRPr lang="en-US" sz="2400" dirty="0">
              <a:solidFill>
                <a:srgbClr val="FF0000"/>
              </a:solidFill>
              <a:latin typeface="Power Geez Unicode1" panose="000004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ትርክት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ማለት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የወል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ወይም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የጋራ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የሚለው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ቃል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የአንድን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ማህበረሰብ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ወይም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ህዝብ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የወል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ማንነት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ለመግለፅ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የሚያገለግል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፡፡</a:t>
            </a:r>
          </a:p>
        </p:txBody>
      </p:sp>
      <p:pic>
        <p:nvPicPr>
          <p:cNvPr id="3" name="Tarik ena Terekt">
            <a:hlinkClick r:id="" action="ppaction://media"/>
            <a:extLst>
              <a:ext uri="{FF2B5EF4-FFF2-40B4-BE49-F238E27FC236}">
                <a16:creationId xmlns:a16="http://schemas.microsoft.com/office/drawing/2014/main" id="{5822D690-9B21-F0CB-F564-D527147A31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6030" y="0"/>
            <a:ext cx="2993923" cy="20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BEB7-E9AF-65C3-A6F9-39581A93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7F99F5A7-225C-7447-3BBE-8386828D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61E05F7F-A5CB-40E6-20D8-8E8E29570877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322" y="95539"/>
            <a:ext cx="7573617" cy="441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ገዥ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ትርክት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ለምን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ይጠቅማል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ግለሰቦችም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ይሁን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የተለያዩ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የወል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ማንነቶች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የጋራ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አላማና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ታሪካዊ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ዳራ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እንዲኖራቸው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ያግዛል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በአጠቃላይ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ገዥ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አንድነቷ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የተጠበቀች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ሀገር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ለመገንባት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የነገ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አገር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ተረካቢ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ትውልድ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ለማነፅ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በእጅጉ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ያስፈልጋል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ትርክት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በውሳኔዎች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ላይ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ተፅዕኖ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ያሳድራል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አስተሳሰብ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እና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እውነትን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በተመለከተ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ያለንን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አመለካከት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ቅርፅ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ያስይዛል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ትርክት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የባለፈውን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ጊዜ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የምንረዳበትና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ክስተቱን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የምናስታውስበት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ብቻ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ሳይሆን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ስለ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አንድ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ህዝብ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በሚኖራቸው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አረዳድ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አመለካከት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ተግባር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ላይ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ተፅህኖ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ያሳድራል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  <a:endParaRPr lang="en-US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28525"/>
            <a:ext cx="1391478" cy="9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7864-58CD-4E51-F1ED-3148CD77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FE1319B4-7ADF-0911-A77B-6192F439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FA2FF864-C2DA-2B06-2627-25FACCFEE4B2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273" y="281564"/>
            <a:ext cx="7571388" cy="358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ብሄርተኝነት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ብሄርተኝነት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ማለት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አንድን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ተፈጥዊ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ማህበራዊ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አካባቢያዊ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ፖለቲካዊ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ወይም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ሀይማኖታዊ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ማንነት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መሰረት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አድርጎ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የሚቀነቀን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ርህዮት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አለም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፡፡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ብሄራዊነት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ማለት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ህገ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መንግስታዊነትን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መሰረት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ያደረገ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ህብረ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ብሄራዊ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አንድነት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ማለት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፡፡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ህገ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መንግስታዊነት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ማለት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ህዝቦችን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ተስማምተውና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ተግባብተው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በህገ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መንግስታቸው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ላይ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ባስቀመጥናቸው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ዕሴቶች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መሰረት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ሀገረ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መንግስት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ለመገንባት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መቻል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ነው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፡፡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04" y="0"/>
            <a:ext cx="164989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5BF28-C888-6D8A-14F9-100F77AE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>
            <a:extLst>
              <a:ext uri="{FF2B5EF4-FFF2-40B4-BE49-F238E27FC236}">
                <a16:creationId xmlns:a16="http://schemas.microsoft.com/office/drawing/2014/main" id="{AAA4B265-B7C6-E33A-1425-F4B25412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2" name="矩形 4">
            <a:extLst>
              <a:ext uri="{FF2B5EF4-FFF2-40B4-BE49-F238E27FC236}">
                <a16:creationId xmlns:a16="http://schemas.microsoft.com/office/drawing/2014/main" id="{0416AD02-E47D-3919-1848-FE12983EB771}"/>
              </a:ext>
            </a:extLst>
          </p:cNvPr>
          <p:cNvSpPr/>
          <p:nvPr/>
        </p:nvSpPr>
        <p:spPr>
          <a:xfrm>
            <a:off x="1295400" y="2179632"/>
            <a:ext cx="5524500" cy="93050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45720" tIns="22860" rIns="45720" bIns="2286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charset="0"/>
                <a:ea typeface="宋体" pitchFamily="2" charset="-122"/>
              </a:defRPr>
            </a:lvl5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ddis98" pitchFamily="2" charset="0"/>
              </a:rPr>
              <a:t> </a:t>
            </a:r>
            <a:endParaRPr lang="en-US" sz="4000" dirty="0">
              <a:solidFill>
                <a:srgbClr val="000000"/>
              </a:solidFill>
              <a:latin typeface="Addis98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42EC-74A4-8831-7581-69D4BF899E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04" y="0"/>
            <a:ext cx="1649896" cy="1023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133" y="166788"/>
            <a:ext cx="7367033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err="1"/>
              <a:t>ብልፅግና</a:t>
            </a:r>
            <a:r>
              <a:rPr lang="en-US" sz="2400" b="1" dirty="0"/>
              <a:t> </a:t>
            </a:r>
            <a:r>
              <a:rPr lang="en-US" sz="2400" b="1" dirty="0" err="1"/>
              <a:t>ብሄራዊነት</a:t>
            </a:r>
            <a:r>
              <a:rPr lang="en-US" sz="2400" b="1" dirty="0"/>
              <a:t> </a:t>
            </a:r>
            <a:r>
              <a:rPr lang="en-US" sz="2400" b="1" dirty="0" err="1"/>
              <a:t>ገዥ</a:t>
            </a:r>
            <a:r>
              <a:rPr lang="en-US" sz="2400" b="1" dirty="0"/>
              <a:t> </a:t>
            </a:r>
            <a:r>
              <a:rPr lang="en-US" sz="2400" b="1" dirty="0" err="1"/>
              <a:t>ትርክቱ</a:t>
            </a:r>
            <a:r>
              <a:rPr lang="en-US" sz="2400" b="1" dirty="0"/>
              <a:t> </a:t>
            </a:r>
            <a:r>
              <a:rPr lang="en-US" sz="2400" b="1" dirty="0" err="1"/>
              <a:t>እንዲሆን</a:t>
            </a:r>
            <a:r>
              <a:rPr lang="en-US" sz="2400" b="1" dirty="0"/>
              <a:t> </a:t>
            </a:r>
            <a:r>
              <a:rPr lang="en-US" sz="2400" b="1" dirty="0" err="1"/>
              <a:t>ለምን</a:t>
            </a:r>
            <a:r>
              <a:rPr lang="en-US" sz="2400" b="1" dirty="0"/>
              <a:t> </a:t>
            </a:r>
            <a:r>
              <a:rPr lang="en-US" sz="2400" b="1" dirty="0" err="1"/>
              <a:t>ፈለገ</a:t>
            </a:r>
            <a:r>
              <a:rPr lang="en-US" sz="2400" b="1" dirty="0"/>
              <a:t>?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ብልፅግና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አማካይ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እሳቤን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የሚያራምድ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መሆኑ</a:t>
            </a:r>
            <a:endParaRPr lang="am-ET" sz="2000" b="1" dirty="0">
              <a:solidFill>
                <a:srgbClr val="0070C0"/>
              </a:solidFill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ብሄራዊነት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ከዋልታ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ረገጥነት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የወጣ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መሆኑ</a:t>
            </a:r>
            <a:endParaRPr lang="am-ET" sz="2000" b="1" dirty="0"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ብሄራዊነት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ለሁሉም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እኩል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እድል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ይሰጣል</a:t>
            </a:r>
            <a:endParaRPr lang="am-ET" sz="2000" b="1" dirty="0">
              <a:solidFill>
                <a:srgbClr val="C00000"/>
              </a:solidFill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ብሄራዊነት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ሀገራዊ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መግባባትን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ህውን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ያደርጋል</a:t>
            </a:r>
            <a:endParaRPr lang="am-ET" sz="2000" b="1" dirty="0">
              <a:solidFill>
                <a:srgbClr val="7030A0"/>
              </a:solidFill>
              <a:latin typeface="Times New Roman" panose="02020603050405020304" pitchFamily="18" charset="0"/>
              <a:ea typeface="MingLiU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ብልፅግና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በጋራ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ነገሮቻችን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ላይ</a:t>
            </a:r>
            <a:r>
              <a:rPr lang="en-US" sz="2000" b="1" dirty="0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ngLiU"/>
                <a:cs typeface="Times New Roman" panose="02020603050405020304" pitchFamily="18" charset="0"/>
              </a:rPr>
              <a:t>ስለሚያተኩር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87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596</Words>
  <Application>Microsoft Office PowerPoint</Application>
  <PresentationFormat>On-screen Show (16:9)</PresentationFormat>
  <Paragraphs>97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Abyssinica SIL (Connected)</vt:lpstr>
      <vt:lpstr>Addis98</vt:lpstr>
      <vt:lpstr>Arial</vt:lpstr>
      <vt:lpstr>Calibri</vt:lpstr>
      <vt:lpstr>Power Geez Unicode1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AII</dc:creator>
  <cp:lastModifiedBy>Mohammed Ahmed</cp:lastModifiedBy>
  <cp:revision>130</cp:revision>
  <dcterms:created xsi:type="dcterms:W3CDTF">2024-03-02T06:40:50Z</dcterms:created>
  <dcterms:modified xsi:type="dcterms:W3CDTF">2025-03-19T02:47:32Z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a13056614e1e4e39a22eb33ecadfaa98</vt:lpwstr>
  </property>
</Properties>
</file>